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96CF6-02DA-42B5-B171-E3294CC4231A}" type="datetimeFigureOut">
              <a:rPr lang="fr-RE" smtClean="0"/>
              <a:t>12/09/2017</a:t>
            </a:fld>
            <a:endParaRPr lang="fr-R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R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144C-AF2F-4626-8F57-178330BF4B6C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371365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C7CE-978D-4182-84C6-03E24FFB705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7B7C-FB27-4EB5-A4B0-F2FD9FAC9CC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9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BADDD-C7F7-4424-BA96-1FD8564BBD5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B324-EA80-4003-80DF-FAC294C5B78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7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48C4A-ED2F-4B98-A8EF-EB95FB4FDF5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DF7F-FA9C-4643-BCDB-A4AF3161044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83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8C59C-0239-4D9B-8400-EB766F07D15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E6E3B-2867-4D86-B7F7-904170BA159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2B1B0-EA54-40E5-9D49-E956F278061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29D8A-02BC-4664-88BA-B5ED37BABE2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A706-162F-4D0E-A49A-7B17DD0462F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94E1-06E2-4964-953F-15B8F337F05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3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1705A-C388-4699-9DB7-C93505A08D9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2AE5-46F4-46EC-B567-F616B2DD569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9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F71A-169A-4DE2-BA6C-C503F98BD0E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2482-55FC-4358-877D-6B0EE59B12C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6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FFC6-285F-49EA-A70B-37C9D0295C6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2DEC7-147D-4F0B-8FF6-3968E66350F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9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0F8CA-AA62-44B9-A85A-14FEE4D2B54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0C4B-4E42-4CC3-A801-5D714025341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60F3-2533-44A5-BF2A-43E5B8C2D0E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33D1-4E44-48FF-85AE-9C5FBD4E2FA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9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4C4A-6498-4B0B-90D9-1BE7ADB9A76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B463-4090-41D5-915D-10DF9E596BD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8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93BB-9843-4369-84E3-4D51BDDFB5A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43CE-0B72-4294-8872-B8F477ADE26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6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B6239-8F84-49E6-9730-20299142310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6EB5BC-66BB-4178-BF5D-A14EFDED96D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9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Fracture de la diaphyse humérale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Richard Ballas</a:t>
            </a:r>
          </a:p>
        </p:txBody>
      </p:sp>
    </p:spTree>
    <p:extLst>
      <p:ext uri="{BB962C8B-B14F-4D97-AF65-F5344CB8AC3E}">
        <p14:creationId xmlns:p14="http://schemas.microsoft.com/office/powerpoint/2010/main" val="45272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I:\temp\Avis\avis\20130116_2131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1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I:\temp\Avis\avis\Assati Paul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329449" y="1649919"/>
            <a:ext cx="3724102" cy="4426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526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I:\temp\Avis\avis\Assati Paul 3-662034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356" y="1772817"/>
            <a:ext cx="3668612" cy="4353347"/>
          </a:xfrm>
          <a:prstGeom prst="rect">
            <a:avLst/>
          </a:prstGeom>
          <a:noFill/>
        </p:spPr>
      </p:pic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56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I:\temp\icono\Hoareau marie louise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3" y="1844825"/>
            <a:ext cx="2614479" cy="4353347"/>
          </a:xfrm>
          <a:prstGeom prst="rect">
            <a:avLst/>
          </a:prstGeom>
          <a:noFill/>
        </p:spPr>
      </p:pic>
      <p:pic>
        <p:nvPicPr>
          <p:cNvPr id="7171" name="Picture 3" descr="I:\temp\icono\Hoareau marie louise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888" y="1844825"/>
            <a:ext cx="1944216" cy="4309939"/>
          </a:xfrm>
          <a:prstGeom prst="rect">
            <a:avLst/>
          </a:prstGeom>
          <a:noFill/>
        </p:spPr>
      </p:pic>
      <p:pic>
        <p:nvPicPr>
          <p:cNvPr id="7" name="Picture 2" descr="I:\temp\icono\Hoareau Marie louise.jpg"/>
          <p:cNvPicPr>
            <a:picLocks noChangeAspect="1" noChangeArrowheads="1"/>
          </p:cNvPicPr>
          <p:nvPr/>
        </p:nvPicPr>
        <p:blipFill>
          <a:blip r:embed="rId4" cstate="print"/>
          <a:srcRect r="-69"/>
          <a:stretch>
            <a:fillRect/>
          </a:stretch>
        </p:blipFill>
        <p:spPr bwMode="auto">
          <a:xfrm>
            <a:off x="8040216" y="1772817"/>
            <a:ext cx="2088232" cy="438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8045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I:\temp\icono\Hoareau Marie louis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102" y="1700809"/>
            <a:ext cx="1914763" cy="4425355"/>
          </a:xfrm>
          <a:prstGeom prst="rect">
            <a:avLst/>
          </a:prstGeom>
          <a:noFill/>
        </p:spPr>
      </p:pic>
      <p:pic>
        <p:nvPicPr>
          <p:cNvPr id="8195" name="Picture 3" descr="I:\temp\icono\Lan Yin San Jacques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333606" y="1901379"/>
            <a:ext cx="3715789" cy="3923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32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Complication secondaires et tardives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Retard de consolidation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Pseudarthrose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Infection, </a:t>
            </a:r>
            <a:r>
              <a:rPr lang="fr-FR" dirty="0" err="1"/>
              <a:t>Sepsis</a:t>
            </a: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Déplacement secondaire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Cals vicieux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Raideur (iatrogène)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Fracture du matériel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SDRC 1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/>
              <a:t>Maladie veineuse </a:t>
            </a:r>
            <a:r>
              <a:rPr lang="fr-FR" dirty="0" err="1"/>
              <a:t>thrombo-embolique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412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Généralités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/>
              <a:t>Entre le </a:t>
            </a:r>
            <a:r>
              <a:rPr lang="fr-FR" sz="1800" dirty="0" err="1"/>
              <a:t>pectoralis</a:t>
            </a:r>
            <a:r>
              <a:rPr lang="fr-FR" sz="1800" dirty="0"/>
              <a:t> major et </a:t>
            </a:r>
            <a:r>
              <a:rPr lang="fr-FR" sz="1800" dirty="0" err="1"/>
              <a:t>brachialis</a:t>
            </a:r>
            <a:endParaRPr lang="fr-FR" sz="1800" dirty="0"/>
          </a:p>
          <a:p>
            <a:endParaRPr lang="fr-FR" sz="1800" dirty="0"/>
          </a:p>
          <a:p>
            <a:r>
              <a:rPr lang="fr-FR" sz="1800" dirty="0"/>
              <a:t>Entre les métaphyses</a:t>
            </a:r>
          </a:p>
          <a:p>
            <a:endParaRPr lang="fr-FR" sz="1800" dirty="0"/>
          </a:p>
          <a:p>
            <a:r>
              <a:rPr lang="fr-FR" sz="1800" dirty="0"/>
              <a:t>Exclue les fractures </a:t>
            </a:r>
            <a:r>
              <a:rPr lang="fr-FR" sz="1800" dirty="0" err="1"/>
              <a:t>metaphyso</a:t>
            </a:r>
            <a:r>
              <a:rPr lang="fr-FR" sz="1800" dirty="0"/>
              <a:t>-diaphysaires</a:t>
            </a:r>
          </a:p>
          <a:p>
            <a:pPr lvl="1"/>
            <a:r>
              <a:rPr lang="fr-FR" sz="1600" dirty="0"/>
              <a:t>ESH</a:t>
            </a:r>
          </a:p>
          <a:p>
            <a:pPr lvl="1"/>
            <a:r>
              <a:rPr lang="fr-FR" sz="1600" dirty="0"/>
              <a:t>Palette humérale</a:t>
            </a:r>
          </a:p>
          <a:p>
            <a:endParaRPr lang="fr-FR" sz="1800" dirty="0"/>
          </a:p>
          <a:p>
            <a:r>
              <a:rPr lang="fr-FR" sz="1800" dirty="0"/>
              <a:t>Description par tiers</a:t>
            </a:r>
          </a:p>
          <a:p>
            <a:endParaRPr lang="fr-FR" sz="1800" dirty="0"/>
          </a:p>
        </p:txBody>
      </p:sp>
      <p:pic>
        <p:nvPicPr>
          <p:cNvPr id="1027" name="Picture 3" descr="C:\Users\Ballas\Desktop\Médecine\Icono\Mb Sup-Autres\DSC0057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429000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701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Mécanisme lésionnel : direct ou indirect</a:t>
            </a:r>
          </a:p>
          <a:p>
            <a:endParaRPr lang="fr-FR" dirty="0"/>
          </a:p>
          <a:p>
            <a:r>
              <a:rPr lang="fr-FR" dirty="0"/>
              <a:t>Inspection</a:t>
            </a:r>
          </a:p>
          <a:p>
            <a:endParaRPr lang="fr-FR" dirty="0"/>
          </a:p>
          <a:p>
            <a:r>
              <a:rPr lang="fr-FR" dirty="0"/>
              <a:t>Palpation</a:t>
            </a:r>
          </a:p>
        </p:txBody>
      </p:sp>
    </p:spTree>
    <p:extLst>
      <p:ext uri="{BB962C8B-B14F-4D97-AF65-F5344CB8AC3E}">
        <p14:creationId xmlns:p14="http://schemas.microsoft.com/office/powerpoint/2010/main" val="254523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Recherche de complications aiguës</a:t>
            </a:r>
          </a:p>
          <a:p>
            <a:pPr lvl="1"/>
            <a:r>
              <a:rPr lang="fr-FR" sz="2400" dirty="0"/>
              <a:t>Cutané</a:t>
            </a:r>
          </a:p>
          <a:p>
            <a:pPr lvl="1"/>
            <a:r>
              <a:rPr lang="fr-FR" sz="2400" dirty="0"/>
              <a:t>Vasculaire</a:t>
            </a:r>
          </a:p>
          <a:p>
            <a:pPr lvl="1"/>
            <a:r>
              <a:rPr lang="fr-FR" sz="2400" dirty="0"/>
              <a:t>Nerveux</a:t>
            </a:r>
          </a:p>
          <a:p>
            <a:pPr lvl="2"/>
            <a:r>
              <a:rPr lang="fr-FR" sz="2000" dirty="0"/>
              <a:t>10 à 20% de nerf radial</a:t>
            </a:r>
          </a:p>
          <a:p>
            <a:pPr lvl="2"/>
            <a:r>
              <a:rPr lang="fr-FR" sz="2000" dirty="0"/>
              <a:t>Jonction 1/3 moyen 1/3 inférieur</a:t>
            </a:r>
          </a:p>
          <a:p>
            <a:pPr lvl="1"/>
            <a:r>
              <a:rPr lang="fr-FR" sz="2400" dirty="0"/>
              <a:t>Associées</a:t>
            </a:r>
          </a:p>
          <a:p>
            <a:pPr lvl="1"/>
            <a:endParaRPr lang="fr-FR" sz="2400" dirty="0"/>
          </a:p>
          <a:p>
            <a:r>
              <a:rPr lang="fr-FR" sz="2800" dirty="0"/>
              <a:t>Trait</a:t>
            </a:r>
          </a:p>
          <a:p>
            <a:r>
              <a:rPr lang="fr-FR" sz="2800" dirty="0"/>
              <a:t>Déplacement en fonction des insertions musculaires</a:t>
            </a:r>
          </a:p>
        </p:txBody>
      </p:sp>
    </p:spTree>
    <p:extLst>
      <p:ext uri="{BB962C8B-B14F-4D97-AF65-F5344CB8AC3E}">
        <p14:creationId xmlns:p14="http://schemas.microsoft.com/office/powerpoint/2010/main" val="209863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I:\temp\icono\Aylmer clea-708909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206" y="1628801"/>
            <a:ext cx="3665763" cy="4497363"/>
          </a:xfrm>
          <a:prstGeom prst="rect">
            <a:avLst/>
          </a:prstGeom>
          <a:noFill/>
        </p:spPr>
      </p:pic>
      <p:pic>
        <p:nvPicPr>
          <p:cNvPr id="6147" name="Picture 3" descr="I:\temp\icono\Aylmer clea-708909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3206" y="1700809"/>
            <a:ext cx="3651227" cy="4425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5211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Nerf radial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Nerf radial</a:t>
            </a:r>
          </a:p>
          <a:p>
            <a:pPr lvl="1"/>
            <a:r>
              <a:rPr lang="fr-FR" sz="1800" dirty="0"/>
              <a:t>Gouttière</a:t>
            </a:r>
          </a:p>
          <a:p>
            <a:pPr lvl="1"/>
            <a:r>
              <a:rPr lang="fr-FR" sz="1800" dirty="0"/>
              <a:t>Description anatomique</a:t>
            </a:r>
          </a:p>
          <a:p>
            <a:endParaRPr lang="fr-FR" sz="1800" dirty="0"/>
          </a:p>
          <a:p>
            <a:r>
              <a:rPr lang="fr-FR" sz="2400" dirty="0" err="1"/>
              <a:t>Neurapraxie</a:t>
            </a:r>
            <a:endParaRPr lang="fr-FR" sz="2400" dirty="0"/>
          </a:p>
          <a:p>
            <a:r>
              <a:rPr lang="fr-FR" sz="2400" dirty="0"/>
              <a:t>Peu de section</a:t>
            </a:r>
          </a:p>
          <a:p>
            <a:endParaRPr lang="fr-FR" sz="2400" dirty="0"/>
          </a:p>
          <a:p>
            <a:r>
              <a:rPr lang="fr-FR" sz="2400" dirty="0"/>
              <a:t>Pronostic favorable (70%)</a:t>
            </a:r>
          </a:p>
          <a:p>
            <a:endParaRPr lang="fr-FR" sz="2400" dirty="0"/>
          </a:p>
          <a:p>
            <a:r>
              <a:rPr lang="fr-FR" sz="2400" dirty="0"/>
              <a:t>Exploration si lésion cutané ou vasculaire</a:t>
            </a:r>
          </a:p>
        </p:txBody>
      </p:sp>
      <p:pic>
        <p:nvPicPr>
          <p:cNvPr id="2050" name="Picture 2" descr="C:\Users\Ballas\Desktop\Médecine\Icono\Mb Sup-Autres\PA280003.JPG"/>
          <p:cNvPicPr>
            <a:picLocks noChangeAspect="1" noChangeArrowheads="1"/>
          </p:cNvPicPr>
          <p:nvPr/>
        </p:nvPicPr>
        <p:blipFill>
          <a:blip r:embed="rId2" cstate="print"/>
          <a:srcRect r="-399"/>
          <a:stretch>
            <a:fillRect/>
          </a:stretch>
        </p:blipFill>
        <p:spPr bwMode="auto">
          <a:xfrm>
            <a:off x="6672064" y="1268760"/>
            <a:ext cx="3347864" cy="3810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226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/>
          <a:lstStyle/>
          <a:p>
            <a:r>
              <a:rPr lang="fr-FR" sz="2000" dirty="0"/>
              <a:t>Fonctionnel</a:t>
            </a:r>
          </a:p>
          <a:p>
            <a:endParaRPr lang="fr-FR" sz="2000" dirty="0"/>
          </a:p>
          <a:p>
            <a:r>
              <a:rPr lang="fr-FR" sz="2000" dirty="0"/>
              <a:t>Orthopédique</a:t>
            </a:r>
          </a:p>
          <a:p>
            <a:pPr lvl="1"/>
            <a:r>
              <a:rPr lang="fr-FR" sz="1800" dirty="0"/>
              <a:t>Plâtre BABP</a:t>
            </a:r>
          </a:p>
          <a:p>
            <a:pPr lvl="1"/>
            <a:r>
              <a:rPr lang="fr-FR" sz="1800" dirty="0"/>
              <a:t>Plâtre pendant</a:t>
            </a:r>
          </a:p>
          <a:p>
            <a:pPr lvl="1"/>
            <a:r>
              <a:rPr lang="fr-FR" sz="1800" dirty="0"/>
              <a:t>Coude au corps (</a:t>
            </a:r>
            <a:r>
              <a:rPr lang="fr-FR" sz="1800" dirty="0" err="1"/>
              <a:t>Dujarier</a:t>
            </a:r>
            <a:r>
              <a:rPr lang="fr-FR" sz="1800" dirty="0"/>
              <a:t>)</a:t>
            </a:r>
          </a:p>
          <a:p>
            <a:pPr lvl="1"/>
            <a:r>
              <a:rPr lang="fr-FR" sz="1800" dirty="0"/>
              <a:t>Sarmiento</a:t>
            </a:r>
          </a:p>
          <a:p>
            <a:pPr lvl="1"/>
            <a:r>
              <a:rPr lang="fr-FR" sz="1800" dirty="0"/>
              <a:t>Traction au zénith</a:t>
            </a:r>
          </a:p>
          <a:p>
            <a:pPr lvl="1"/>
            <a:endParaRPr lang="fr-FR" sz="1800" dirty="0"/>
          </a:p>
          <a:p>
            <a:r>
              <a:rPr lang="fr-FR" sz="2000" dirty="0"/>
              <a:t>Bonne consolidation (95%)</a:t>
            </a:r>
          </a:p>
          <a:p>
            <a:r>
              <a:rPr lang="fr-FR" sz="2000" dirty="0"/>
              <a:t>Peu iatrogène (infection, N radial)</a:t>
            </a:r>
          </a:p>
          <a:p>
            <a:r>
              <a:rPr lang="fr-FR" sz="2000" dirty="0"/>
              <a:t>Cals vicieux tolérables</a:t>
            </a:r>
          </a:p>
          <a:p>
            <a:r>
              <a:rPr lang="fr-FR" sz="2000" dirty="0"/>
              <a:t>Peu enraidissant épaule/coude</a:t>
            </a:r>
          </a:p>
          <a:p>
            <a:endParaRPr lang="fr-FR" sz="2000" dirty="0"/>
          </a:p>
          <a:p>
            <a:r>
              <a:rPr lang="fr-FR" sz="2000" dirty="0"/>
              <a:t>Tolérance médiocre</a:t>
            </a:r>
          </a:p>
        </p:txBody>
      </p:sp>
    </p:spTree>
    <p:extLst>
      <p:ext uri="{BB962C8B-B14F-4D97-AF65-F5344CB8AC3E}">
        <p14:creationId xmlns:p14="http://schemas.microsoft.com/office/powerpoint/2010/main" val="273810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 chirurgical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Plaque vissée</a:t>
            </a:r>
          </a:p>
          <a:p>
            <a:pPr lvl="1"/>
            <a:r>
              <a:rPr lang="fr-FR" sz="2000" dirty="0"/>
              <a:t>Foyer ouvert</a:t>
            </a:r>
          </a:p>
          <a:p>
            <a:pPr lvl="1"/>
            <a:r>
              <a:rPr lang="fr-FR" sz="2000" dirty="0"/>
              <a:t>N radial 12%</a:t>
            </a:r>
          </a:p>
          <a:p>
            <a:endParaRPr lang="fr-FR" sz="2400" dirty="0"/>
          </a:p>
          <a:p>
            <a:r>
              <a:rPr lang="fr-FR" sz="2400" dirty="0"/>
              <a:t>Embrochage fasciculé</a:t>
            </a:r>
          </a:p>
          <a:p>
            <a:r>
              <a:rPr lang="fr-FR" sz="2400" dirty="0"/>
              <a:t>Enclouage</a:t>
            </a:r>
          </a:p>
          <a:p>
            <a:pPr lvl="1"/>
            <a:r>
              <a:rPr lang="fr-FR" sz="2000" dirty="0"/>
              <a:t>Foyer fermé</a:t>
            </a:r>
          </a:p>
          <a:p>
            <a:pPr lvl="1"/>
            <a:r>
              <a:rPr lang="fr-FR" sz="2000" dirty="0"/>
              <a:t>Antérograde ou rétrograde</a:t>
            </a:r>
          </a:p>
          <a:p>
            <a:pPr lvl="1"/>
            <a:endParaRPr lang="fr-FR" sz="2000" dirty="0"/>
          </a:p>
          <a:p>
            <a:r>
              <a:rPr lang="fr-FR" sz="2400" dirty="0"/>
              <a:t>Fixateur externe</a:t>
            </a:r>
          </a:p>
        </p:txBody>
      </p:sp>
    </p:spTree>
    <p:extLst>
      <p:ext uri="{BB962C8B-B14F-4D97-AF65-F5344CB8AC3E}">
        <p14:creationId xmlns:p14="http://schemas.microsoft.com/office/powerpoint/2010/main" val="52463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I:\temp\Avis\Grondin rx-651686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25980" y="1649919"/>
            <a:ext cx="3749040" cy="4426527"/>
          </a:xfrm>
          <a:prstGeom prst="rect">
            <a:avLst/>
          </a:prstGeom>
          <a:noFill/>
        </p:spPr>
      </p:pic>
      <p:pic>
        <p:nvPicPr>
          <p:cNvPr id="3075" name="Picture 3" descr="I:\temp\Avis\Grondin rx-651686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329449" y="1649919"/>
            <a:ext cx="3724102" cy="4426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3761402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173</Words>
  <Application>Microsoft Office PowerPoint</Application>
  <PresentationFormat>Grand écran</PresentationFormat>
  <Paragraphs>77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1_Thème Office</vt:lpstr>
      <vt:lpstr>Fracture de la diaphyse humérale</vt:lpstr>
      <vt:lpstr>Généralités</vt:lpstr>
      <vt:lpstr>Clinique</vt:lpstr>
      <vt:lpstr>Clinique</vt:lpstr>
      <vt:lpstr>Présentation PowerPoint</vt:lpstr>
      <vt:lpstr>Nerf radial</vt:lpstr>
      <vt:lpstr>Traitement</vt:lpstr>
      <vt:lpstr>Traitement chirurgical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Complication secondaires et tardives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 de la Scapula</dc:title>
  <dc:creator>richardballas</dc:creator>
  <cp:lastModifiedBy>richardballas</cp:lastModifiedBy>
  <cp:revision>4</cp:revision>
  <dcterms:created xsi:type="dcterms:W3CDTF">2017-09-12T11:28:00Z</dcterms:created>
  <dcterms:modified xsi:type="dcterms:W3CDTF">2017-09-12T11:31:17Z</dcterms:modified>
</cp:coreProperties>
</file>